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1" r:id="rId5"/>
    <p:sldId id="258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223224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Программа инновационной площадки «Патриотическое  </a:t>
            </a:r>
            <a:r>
              <a:rPr lang="ru-RU" sz="3200" b="1" dirty="0">
                <a:solidFill>
                  <a:schemeClr val="bg1"/>
                </a:solidFill>
              </a:rPr>
              <a:t>воспитание </a:t>
            </a:r>
            <a:r>
              <a:rPr lang="ru-RU" sz="3200" b="1" dirty="0" smtClean="0">
                <a:solidFill>
                  <a:schemeClr val="bg1"/>
                </a:solidFill>
              </a:rPr>
              <a:t>обучающихся»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«Героические страницы военно-морского  прошлого России на фоне  Нижегородской истории»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24928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Авторы: протоиерей Евгений </a:t>
            </a:r>
            <a:r>
              <a:rPr lang="ru-RU" sz="2400" b="1" dirty="0" err="1" smtClean="0">
                <a:solidFill>
                  <a:schemeClr val="bg1"/>
                </a:solidFill>
              </a:rPr>
              <a:t>Худин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Старший преподаватель  НИРО Э.С. Иткин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Контр-адмирал Г.С. Яковлев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Учитель М.М. Михайлов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9" y="225929"/>
            <a:ext cx="2035877" cy="114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1628"/>
            <a:ext cx="2173899" cy="113767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2161"/>
            <a:ext cx="2385958" cy="158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9092"/>
            <a:ext cx="1153194" cy="164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0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Знаменательные даты  на 2022-2025 гг.  для площадки 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ea typeface="Calibri"/>
              </a:rPr>
              <a:t>«Героические страницы военно-морского  прошлого России на фоне  Нижегородской истории»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2022 </a:t>
            </a:r>
            <a:r>
              <a:rPr lang="ru-RU" dirty="0" smtClean="0">
                <a:solidFill>
                  <a:schemeClr val="bg1"/>
                </a:solidFill>
              </a:rPr>
              <a:t>г. - </a:t>
            </a:r>
            <a:r>
              <a:rPr lang="ru-RU" dirty="0">
                <a:solidFill>
                  <a:schemeClr val="bg1"/>
                </a:solidFill>
              </a:rPr>
              <a:t>350-летие основателя Российского  флота Петра I;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2023 г. </a:t>
            </a:r>
            <a:r>
              <a:rPr lang="ru-RU" dirty="0" smtClean="0">
                <a:solidFill>
                  <a:schemeClr val="bg1"/>
                </a:solidFill>
              </a:rPr>
              <a:t>–240 </a:t>
            </a:r>
            <a:r>
              <a:rPr lang="ru-RU" dirty="0">
                <a:solidFill>
                  <a:schemeClr val="bg1"/>
                </a:solidFill>
              </a:rPr>
              <a:t>лет присоединения </a:t>
            </a:r>
            <a:r>
              <a:rPr lang="ru-RU" dirty="0" smtClean="0">
                <a:solidFill>
                  <a:schemeClr val="bg1"/>
                </a:solidFill>
              </a:rPr>
              <a:t>Крыма к России, </a:t>
            </a:r>
            <a:r>
              <a:rPr lang="ru-RU" dirty="0">
                <a:solidFill>
                  <a:schemeClr val="bg1"/>
                </a:solidFill>
              </a:rPr>
              <a:t>240 лет основания города </a:t>
            </a:r>
            <a:r>
              <a:rPr lang="ru-RU" dirty="0" smtClean="0">
                <a:solidFill>
                  <a:schemeClr val="bg1"/>
                </a:solidFill>
              </a:rPr>
              <a:t>Севастополя</a:t>
            </a:r>
            <a:r>
              <a:rPr lang="ru-RU" dirty="0">
                <a:solidFill>
                  <a:schemeClr val="bg1"/>
                </a:solidFill>
              </a:rPr>
              <a:t>, 240 лет основания Черноморского флота, 80 лет победы в Сталинградской битве, 80 лет </a:t>
            </a:r>
            <a:r>
              <a:rPr lang="ru-RU" dirty="0" smtClean="0">
                <a:solidFill>
                  <a:schemeClr val="bg1"/>
                </a:solidFill>
              </a:rPr>
              <a:t>постановления </a:t>
            </a:r>
            <a:r>
              <a:rPr lang="ru-RU" dirty="0">
                <a:solidFill>
                  <a:schemeClr val="bg1"/>
                </a:solidFill>
              </a:rPr>
              <a:t>ГКО о начале работ по созданию в СССР атомной бомбы;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2024 г</a:t>
            </a:r>
            <a:r>
              <a:rPr lang="ru-RU" dirty="0" smtClean="0">
                <a:solidFill>
                  <a:schemeClr val="bg1"/>
                </a:solidFill>
              </a:rPr>
              <a:t>. -  </a:t>
            </a:r>
            <a:r>
              <a:rPr lang="ru-RU" dirty="0">
                <a:solidFill>
                  <a:schemeClr val="bg1"/>
                </a:solidFill>
              </a:rPr>
              <a:t>310-летие </a:t>
            </a:r>
            <a:r>
              <a:rPr lang="ru-RU" dirty="0" err="1">
                <a:solidFill>
                  <a:schemeClr val="bg1"/>
                </a:solidFill>
              </a:rPr>
              <a:t>Гангутского</a:t>
            </a:r>
            <a:r>
              <a:rPr lang="ru-RU" dirty="0">
                <a:solidFill>
                  <a:schemeClr val="bg1"/>
                </a:solidFill>
              </a:rPr>
              <a:t> сражения, 80-летие снятие блокады Ленинграда;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2025 </a:t>
            </a:r>
            <a:r>
              <a:rPr lang="ru-RU" dirty="0" smtClean="0">
                <a:solidFill>
                  <a:schemeClr val="bg1"/>
                </a:solidFill>
              </a:rPr>
              <a:t>г. - </a:t>
            </a:r>
            <a:r>
              <a:rPr lang="ru-RU" dirty="0">
                <a:solidFill>
                  <a:schemeClr val="bg1"/>
                </a:solidFill>
              </a:rPr>
              <a:t>80-летие Победы советского народа в  Великой Отечественной  и 80-летие победы в Советско-японской </a:t>
            </a:r>
            <a:r>
              <a:rPr lang="ru-RU" dirty="0" smtClean="0">
                <a:solidFill>
                  <a:schemeClr val="bg1"/>
                </a:solidFill>
              </a:rPr>
              <a:t>войне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Связь юбилейных событий с Нижегородской историей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 smtClean="0"/>
              <a:t>Эта связь   </a:t>
            </a:r>
            <a:r>
              <a:rPr lang="ru-RU" b="1" dirty="0"/>
              <a:t>позволяет разработать для инновационной  площадки  воспитательную программу  с гражданско-патриотическим контентом   на основе   объединения истории ВМФ России с военно – морской историей Нижнего Новгорода и области.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4032448" cy="211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7775"/>
            <a:ext cx="3240360" cy="215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Новизна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Интеграция </a:t>
            </a:r>
            <a:r>
              <a:rPr lang="ru-RU" b="1" dirty="0">
                <a:solidFill>
                  <a:schemeClr val="bg1"/>
                </a:solidFill>
              </a:rPr>
              <a:t>общероссийских и краеведческих военно-морских  </a:t>
            </a:r>
            <a:r>
              <a:rPr lang="ru-RU" b="1" dirty="0" smtClean="0">
                <a:solidFill>
                  <a:schemeClr val="bg1"/>
                </a:solidFill>
              </a:rPr>
              <a:t>сюжетов с биографиями </a:t>
            </a:r>
            <a:r>
              <a:rPr lang="ru-RU" b="1" dirty="0">
                <a:solidFill>
                  <a:schemeClr val="bg1"/>
                </a:solidFill>
              </a:rPr>
              <a:t>известных российских и нижегородских моряков и </a:t>
            </a:r>
            <a:r>
              <a:rPr lang="ru-RU" b="1" dirty="0" smtClean="0">
                <a:solidFill>
                  <a:schemeClr val="bg1"/>
                </a:solidFill>
              </a:rPr>
              <a:t>кораблестроителей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отображение </a:t>
            </a:r>
            <a:r>
              <a:rPr lang="ru-RU" b="1" dirty="0">
                <a:solidFill>
                  <a:schemeClr val="bg1"/>
                </a:solidFill>
              </a:rPr>
              <a:t>военно-морского прошлого страны в исторических местах,  храмах и мемориалах расположенных на территории  Нижнего </a:t>
            </a:r>
            <a:r>
              <a:rPr lang="ru-RU" dirty="0">
                <a:solidFill>
                  <a:schemeClr val="bg1"/>
                </a:solidFill>
              </a:rPr>
              <a:t>Новгорода и </a:t>
            </a:r>
            <a:r>
              <a:rPr lang="ru-RU" dirty="0" smtClean="0">
                <a:solidFill>
                  <a:schemeClr val="bg1"/>
                </a:solidFill>
              </a:rPr>
              <a:t>области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 программы</a:t>
            </a:r>
            <a:r>
              <a:rPr lang="ru-RU" dirty="0">
                <a:solidFill>
                  <a:schemeClr val="bg1"/>
                </a:solidFill>
              </a:rPr>
              <a:t>: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Создание </a:t>
            </a:r>
            <a:r>
              <a:rPr lang="ru-RU" b="1" dirty="0">
                <a:solidFill>
                  <a:schemeClr val="bg1"/>
                </a:solidFill>
              </a:rPr>
              <a:t>условий для </a:t>
            </a:r>
            <a:r>
              <a:rPr lang="ru-RU" b="1" dirty="0" err="1">
                <a:solidFill>
                  <a:schemeClr val="bg1"/>
                </a:solidFill>
              </a:rPr>
              <a:t>гражданско</a:t>
            </a:r>
            <a:r>
              <a:rPr lang="ru-RU" b="1" dirty="0">
                <a:solidFill>
                  <a:schemeClr val="bg1"/>
                </a:solidFill>
              </a:rPr>
              <a:t> - патриотического   воспитания обучающихся через их обращение к героическому прошлому ВМФ  и его отражению в истории Нижегородского края, через участие </a:t>
            </a:r>
            <a:r>
              <a:rPr lang="ru-RU" b="1" dirty="0" smtClean="0">
                <a:solidFill>
                  <a:schemeClr val="bg1"/>
                </a:solidFill>
              </a:rPr>
              <a:t>в: 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b="1" dirty="0">
                <a:solidFill>
                  <a:schemeClr val="bg1"/>
                </a:solidFill>
              </a:rPr>
              <a:t>Ассоциации детских морских объединений Нижнего Новгорода,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сотрудничество </a:t>
            </a:r>
            <a:r>
              <a:rPr lang="ru-RU" b="1" dirty="0">
                <a:solidFill>
                  <a:schemeClr val="bg1"/>
                </a:solidFill>
              </a:rPr>
              <a:t>с кафедрой теории и практики воспитания и дополнительного образования ГБОУ ДПО НИРО, 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взаимодействие </a:t>
            </a:r>
            <a:r>
              <a:rPr lang="ru-RU" b="1" dirty="0">
                <a:solidFill>
                  <a:schemeClr val="bg1"/>
                </a:solidFill>
              </a:rPr>
              <a:t>с нижегородскими ветеранскими организациями моряков и блокадников,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Нижегородской епархией и т.д.</a:t>
            </a:r>
          </a:p>
        </p:txBody>
      </p:sp>
    </p:spTree>
    <p:extLst>
      <p:ext uri="{BB962C8B-B14F-4D97-AF65-F5344CB8AC3E}">
        <p14:creationId xmlns:p14="http://schemas.microsoft.com/office/powerpoint/2010/main" val="1095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70"/>
            <a:ext cx="9144000" cy="1417638"/>
          </a:xfrm>
          <a:solidFill>
            <a:schemeClr val="tx2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Задачи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  <a:solidFill>
            <a:schemeClr val="accent3">
              <a:lumMod val="5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Образовательные</a:t>
            </a:r>
            <a:r>
              <a:rPr lang="ru-RU" sz="4900" dirty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•Дать </a:t>
            </a:r>
            <a:r>
              <a:rPr lang="ru-RU" sz="4900" dirty="0">
                <a:solidFill>
                  <a:schemeClr val="bg1"/>
                </a:solidFill>
              </a:rPr>
              <a:t>представление об основных этапах становления Российского Флота, его патриотических и духовных традициях;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•показать </a:t>
            </a:r>
            <a:r>
              <a:rPr lang="ru-RU" sz="4900" dirty="0">
                <a:solidFill>
                  <a:schemeClr val="bg1"/>
                </a:solidFill>
              </a:rPr>
              <a:t>примеры доблести и отваги российских моряков по защите </a:t>
            </a:r>
            <a:r>
              <a:rPr lang="ru-RU" sz="4900" dirty="0" smtClean="0">
                <a:solidFill>
                  <a:schemeClr val="bg1"/>
                </a:solidFill>
              </a:rPr>
              <a:t> Отечества</a:t>
            </a:r>
            <a:r>
              <a:rPr lang="ru-RU" sz="4900" dirty="0">
                <a:solidFill>
                  <a:schemeClr val="bg1"/>
                </a:solidFill>
              </a:rPr>
              <a:t>; 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•познакомить </a:t>
            </a:r>
            <a:r>
              <a:rPr lang="ru-RU" sz="4900" dirty="0">
                <a:solidFill>
                  <a:schemeClr val="bg1"/>
                </a:solidFill>
              </a:rPr>
              <a:t>со святыми - небесными покровителями ВМФ, представить  нижегородские храмы во имя небесных покровителей моряков и Флота;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•познакомить </a:t>
            </a:r>
            <a:r>
              <a:rPr lang="ru-RU" sz="4900" dirty="0">
                <a:solidFill>
                  <a:schemeClr val="bg1"/>
                </a:solidFill>
              </a:rPr>
              <a:t>с историческим вкладом нижегородцев  в создание и развитие ВМФ России;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•дать </a:t>
            </a:r>
            <a:r>
              <a:rPr lang="ru-RU" sz="4900" dirty="0">
                <a:solidFill>
                  <a:schemeClr val="bg1"/>
                </a:solidFill>
              </a:rPr>
              <a:t>представление о современных морских ракетно-ядерных вооружениях, о  Российском федеральном ядерном центре в Сарове, о ЦКБ «Лазурит»;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•представить </a:t>
            </a:r>
            <a:r>
              <a:rPr lang="ru-RU" sz="4900" dirty="0">
                <a:solidFill>
                  <a:schemeClr val="bg1"/>
                </a:solidFill>
              </a:rPr>
              <a:t>нижегородские ветеранские </a:t>
            </a:r>
            <a:r>
              <a:rPr lang="ru-RU" sz="4900" dirty="0" smtClean="0">
                <a:solidFill>
                  <a:schemeClr val="bg1"/>
                </a:solidFill>
              </a:rPr>
              <a:t>организации .  </a:t>
            </a:r>
            <a:endParaRPr lang="ru-RU" sz="49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4900" dirty="0">
                <a:solidFill>
                  <a:schemeClr val="bg1"/>
                </a:solidFill>
              </a:rPr>
              <a:t>Развивающие  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•Создать </a:t>
            </a:r>
            <a:r>
              <a:rPr lang="ru-RU" sz="4900" dirty="0">
                <a:solidFill>
                  <a:schemeClr val="bg1"/>
                </a:solidFill>
              </a:rPr>
              <a:t>условия для формирования личности обучающихся путём развития  мотивации к действию и познанию;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•обучить </a:t>
            </a:r>
            <a:r>
              <a:rPr lang="ru-RU" sz="4900" dirty="0">
                <a:solidFill>
                  <a:schemeClr val="bg1"/>
                </a:solidFill>
              </a:rPr>
              <a:t>навыкам поисковой работы и музейного дела;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•развивать </a:t>
            </a:r>
            <a:r>
              <a:rPr lang="ru-RU" sz="4900" dirty="0">
                <a:solidFill>
                  <a:schemeClr val="bg1"/>
                </a:solidFill>
              </a:rPr>
              <a:t>умение публичного выступления, проведения экскурсий;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•научить </a:t>
            </a:r>
            <a:r>
              <a:rPr lang="ru-RU" sz="4900" dirty="0">
                <a:solidFill>
                  <a:schemeClr val="bg1"/>
                </a:solidFill>
              </a:rPr>
              <a:t>общению с представителями старшего поколения.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bg1"/>
                </a:solidFill>
              </a:rPr>
              <a:t>Воспитательные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•приобщать  </a:t>
            </a:r>
            <a:r>
              <a:rPr lang="ru-RU" sz="4900" dirty="0">
                <a:solidFill>
                  <a:schemeClr val="bg1"/>
                </a:solidFill>
              </a:rPr>
              <a:t>обучающихся к общенациональным ценностям; 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•формировать </a:t>
            </a:r>
            <a:r>
              <a:rPr lang="ru-RU" sz="4900" dirty="0">
                <a:solidFill>
                  <a:schemeClr val="bg1"/>
                </a:solidFill>
              </a:rPr>
              <a:t>патриотизм, гражданские и духовно-нравственные качества  на примерах героической истории Российского ВМФ, его значимых персоналий во взаимосвязи с краеведческим материалом; </a:t>
            </a: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•развивать </a:t>
            </a:r>
            <a:r>
              <a:rPr lang="ru-RU" sz="4900" dirty="0">
                <a:solidFill>
                  <a:schemeClr val="bg1"/>
                </a:solidFill>
              </a:rPr>
              <a:t>чувства коллективизма, товарищества, взаимопомощи   путем включения обучающихся в совместные формы </a:t>
            </a:r>
            <a:r>
              <a:rPr lang="ru-RU" sz="4900" dirty="0" smtClean="0">
                <a:solidFill>
                  <a:schemeClr val="bg1"/>
                </a:solidFill>
              </a:rPr>
              <a:t>деятельности</a:t>
            </a:r>
            <a:endParaRPr lang="ru-RU" sz="49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4900" dirty="0" smtClean="0">
                <a:solidFill>
                  <a:schemeClr val="bg1"/>
                </a:solidFill>
              </a:rPr>
              <a:t> </a:t>
            </a:r>
            <a:endParaRPr lang="ru-RU" sz="49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9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Формы работы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 err="1" smtClean="0">
                <a:solidFill>
                  <a:schemeClr val="bg1"/>
                </a:solidFill>
              </a:rPr>
              <a:t>адмонновцами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-  </a:t>
            </a:r>
            <a:r>
              <a:rPr lang="ru-RU" b="1" dirty="0" smtClean="0">
                <a:solidFill>
                  <a:schemeClr val="bg1"/>
                </a:solidFill>
              </a:rPr>
              <a:t>беседы</a:t>
            </a:r>
            <a:r>
              <a:rPr lang="ru-RU" b="1" dirty="0">
                <a:solidFill>
                  <a:schemeClr val="bg1"/>
                </a:solidFill>
              </a:rPr>
              <a:t>, встречи с адмиралами; «из первых </a:t>
            </a:r>
            <a:r>
              <a:rPr lang="ru-RU" b="1" dirty="0" smtClean="0">
                <a:solidFill>
                  <a:schemeClr val="bg1"/>
                </a:solidFill>
              </a:rPr>
              <a:t>уст» </a:t>
            </a:r>
            <a:r>
              <a:rPr lang="ru-RU" b="1" dirty="0">
                <a:solidFill>
                  <a:schemeClr val="bg1"/>
                </a:solidFill>
              </a:rPr>
              <a:t>- тематические классные </a:t>
            </a:r>
            <a:r>
              <a:rPr lang="ru-RU" b="1" dirty="0" smtClean="0">
                <a:solidFill>
                  <a:schemeClr val="bg1"/>
                </a:solidFill>
              </a:rPr>
              <a:t>часы; </a:t>
            </a:r>
            <a:r>
              <a:rPr lang="ru-RU" b="1" dirty="0">
                <a:solidFill>
                  <a:schemeClr val="bg1"/>
                </a:solidFill>
              </a:rPr>
              <a:t>«разговор с батюшкой»;   уроки  мужества; реальные и виртуальные экскурсии; работа в библиотеке; паломнические поездки; проектная деятельность;  организация и проведение межшкольных мероприятий и праздников: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 фестиваль </a:t>
            </a:r>
            <a:r>
              <a:rPr lang="ru-RU" b="1" dirty="0">
                <a:solidFill>
                  <a:schemeClr val="bg1"/>
                </a:solidFill>
              </a:rPr>
              <a:t>военно-морской и патриотической песни «Споёмте, друзья», посвящённый снятию блокады Ленинграда; 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концерт </a:t>
            </a:r>
            <a:r>
              <a:rPr lang="ru-RU" b="1" dirty="0">
                <a:solidFill>
                  <a:schemeClr val="bg1"/>
                </a:solidFill>
              </a:rPr>
              <a:t>«Приказ «Победа» в честь 9 мая; 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конкурсы </a:t>
            </a:r>
            <a:r>
              <a:rPr lang="ru-RU" b="1" dirty="0">
                <a:solidFill>
                  <a:schemeClr val="bg1"/>
                </a:solidFill>
              </a:rPr>
              <a:t>рисунков и фотографий; фотовыставки;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err="1" smtClean="0">
                <a:solidFill>
                  <a:schemeClr val="bg1"/>
                </a:solidFill>
              </a:rPr>
              <a:t>квесты</a:t>
            </a:r>
            <a:r>
              <a:rPr lang="ru-RU" b="1" dirty="0">
                <a:solidFill>
                  <a:schemeClr val="bg1"/>
                </a:solidFill>
              </a:rPr>
              <a:t>, конкурс исследовательских работ; конкурс школьных музеев; акции: «Открытка ветерану», «Обелиск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- экскурсия </a:t>
            </a:r>
            <a:r>
              <a:rPr lang="ru-RU" b="1" dirty="0">
                <a:solidFill>
                  <a:schemeClr val="bg1"/>
                </a:solidFill>
              </a:rPr>
              <a:t>на пожарный корабль «Вьюн-9».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63518" cy="137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78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1922" cy="147565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Взаимодействие с социокультурной средой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•	ГБОУ ДПО НИРО (кафедра теории и практики воспитания и дополнительного образования).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•	Ветеранские и общественные организации: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-   ГООРФ «Ветераны подразделений особого риска»;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- Нижегородская областная общественная организация «Ветераны Флота»;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- городская общественная организация   «Жители блокадного Ленинграда» города Нижнего Новгорода»;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•	Отдел образования и </a:t>
            </a:r>
            <a:r>
              <a:rPr lang="ru-RU" dirty="0" err="1">
                <a:solidFill>
                  <a:schemeClr val="bg1"/>
                </a:solidFill>
              </a:rPr>
              <a:t>катехизации</a:t>
            </a:r>
            <a:r>
              <a:rPr lang="ru-RU" dirty="0">
                <a:solidFill>
                  <a:schemeClr val="bg1"/>
                </a:solidFill>
              </a:rPr>
              <a:t> Нижегородской епархии.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- нижегородская духовная семинария;</a:t>
            </a:r>
          </a:p>
        </p:txBody>
      </p:sp>
    </p:spTree>
    <p:extLst>
      <p:ext uri="{BB962C8B-B14F-4D97-AF65-F5344CB8AC3E}">
        <p14:creationId xmlns:p14="http://schemas.microsoft.com/office/powerpoint/2010/main" val="175979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Храмы </a:t>
            </a:r>
            <a:r>
              <a:rPr lang="ru-RU" b="1" dirty="0">
                <a:solidFill>
                  <a:schemeClr val="bg1"/>
                </a:solidFill>
              </a:rPr>
              <a:t>Нижнего Новгорода - места исторической памяти: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Кафедральный собор во имя св. </a:t>
            </a:r>
            <a:r>
              <a:rPr lang="ru-RU" b="1" dirty="0" err="1">
                <a:solidFill>
                  <a:schemeClr val="bg1"/>
                </a:solidFill>
              </a:rPr>
              <a:t>бл</a:t>
            </a:r>
            <a:r>
              <a:rPr lang="ru-RU" b="1" dirty="0">
                <a:solidFill>
                  <a:schemeClr val="bg1"/>
                </a:solidFill>
              </a:rPr>
              <a:t>. кн. А. Невского;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- Собор в честь Архангела Михаила;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- храм в честь </a:t>
            </a:r>
            <a:r>
              <a:rPr lang="ru-RU" b="1" dirty="0" err="1">
                <a:solidFill>
                  <a:schemeClr val="bg1"/>
                </a:solidFill>
              </a:rPr>
              <a:t>вмч</a:t>
            </a:r>
            <a:r>
              <a:rPr lang="ru-RU" b="1" dirty="0">
                <a:solidFill>
                  <a:schemeClr val="bg1"/>
                </a:solidFill>
              </a:rPr>
              <a:t>. Георгия Победоносца;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- храм в честь Святителя Николая Чудотворца;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- храм в честь Всех святых в Марьиной Роще;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- храм собора Пресвятой Богородицы (Рождественская церковь);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71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Государственные  и школьные музеи, с которыми необходимо сотрудничать АДМОНН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Нижегородский Государственный историко-архитектурный музей-заповедник;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>
                <a:solidFill>
                  <a:schemeClr val="bg1"/>
                </a:solidFill>
              </a:rPr>
              <a:t>юнг Северного флота при Дворце детского творчества им. В.П. Чкалова;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>
                <a:solidFill>
                  <a:schemeClr val="bg1"/>
                </a:solidFill>
              </a:rPr>
              <a:t>«Военно-морская слава нижегородцев» при школе № 44 с углубленным изучением отдельных предметов.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Музей Северного флота» при школе № 70 с углубленным изучением отдельных предметов.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>
                <a:solidFill>
                  <a:schemeClr val="bg1"/>
                </a:solidFill>
              </a:rPr>
              <a:t>«Боевой Славы горьковчан-черноморцев и Истории Российского флота» при школе № 179.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>
                <a:solidFill>
                  <a:schemeClr val="bg1"/>
                </a:solidFill>
              </a:rPr>
              <a:t>«История школы» при </a:t>
            </a:r>
            <a:r>
              <a:rPr lang="ru-RU" dirty="0" err="1">
                <a:solidFill>
                  <a:schemeClr val="bg1"/>
                </a:solidFill>
              </a:rPr>
              <a:t>кстовской</a:t>
            </a:r>
            <a:r>
              <a:rPr lang="ru-RU" dirty="0">
                <a:solidFill>
                  <a:schemeClr val="bg1"/>
                </a:solidFill>
              </a:rPr>
              <a:t> школе № 6 с кадетскими классами.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6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Социально </a:t>
            </a:r>
            <a:r>
              <a:rPr lang="ru-RU" b="1" dirty="0">
                <a:solidFill>
                  <a:schemeClr val="bg1"/>
                </a:solidFill>
              </a:rPr>
              <a:t>- значимые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практические </a:t>
            </a:r>
            <a:r>
              <a:rPr lang="ru-RU" b="1" dirty="0" smtClean="0">
                <a:solidFill>
                  <a:schemeClr val="bg1"/>
                </a:solidFill>
              </a:rPr>
              <a:t>дела 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•</a:t>
            </a: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</a:rPr>
              <a:t>конкурс «Открытка ветерану;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•	операция «Обелиск» (уход за воинскими захоронениями);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•	создание или обновление экспозиции школьного музея;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•	«От всей души» (праздники чествования членов ветеранских организаций;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•	акция «Милосердие» (Посещение немощных ветеранов на дому и в госпиталях;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•	субботник по благоустройству школьных территорий, памятников участникам войны и т.д.  </a:t>
            </a:r>
          </a:p>
          <a:p>
            <a:pPr marL="0" indent="0" algn="just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" y="0"/>
            <a:ext cx="1078707" cy="154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6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Приказ НИРО об инновационной деятельности № 224 от 31.08.2022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«Патриотическое воспитание граждан РФ»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chemeClr val="bg1"/>
                </a:solidFill>
              </a:rPr>
              <a:t>Тема: </a:t>
            </a:r>
            <a:r>
              <a:rPr lang="ru-RU" sz="3600" b="1" dirty="0" smtClean="0">
                <a:solidFill>
                  <a:schemeClr val="bg1"/>
                </a:solidFill>
              </a:rPr>
              <a:t>«Реализация </a:t>
            </a:r>
            <a:r>
              <a:rPr lang="ru-RU" sz="3600" b="1" dirty="0">
                <a:solidFill>
                  <a:schemeClr val="bg1"/>
                </a:solidFill>
              </a:rPr>
              <a:t>системы воспитательных практик в изучении героической истории Нижегородского края как средство  гражданско-патриотического воспитания обучающихся в общеобразовательных </a:t>
            </a:r>
            <a:r>
              <a:rPr lang="ru-RU" sz="3600" b="1" dirty="0" smtClean="0">
                <a:solidFill>
                  <a:schemeClr val="bg1"/>
                </a:solidFill>
              </a:rPr>
              <a:t>организациях»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7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Календарно-тематическое планирование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626670"/>
              </p:ext>
            </p:extLst>
          </p:nvPr>
        </p:nvGraphicFramePr>
        <p:xfrm>
          <a:off x="0" y="758988"/>
          <a:ext cx="9144000" cy="609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373"/>
                <a:gridCol w="1211627"/>
              </a:tblGrid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</a:tr>
              <a:tr h="711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1. «Великие вехи жизни Петра Великого» . Работа по  учебно-методическому пособию. К 350-летию Петра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Сент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-октябрь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583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2. «Начало начал: флоту быть» 1696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Октябрь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169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3.  Балтийский флот : 1703 -1945 гг. Блокада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Ленинграда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Фестиваль военно-морской и патриотической песни «Споёмте, друзья»,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посв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. 79 –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летию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снятия блокады Ленинграда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Ноябрь-январь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11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4.  80-летие победы в Сталинградской битве -2 февраля 2023 г. Волжская военная флотилия в Сталинградской битве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Январь-февраль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118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5.  Тихоокеанский флот: 1731 -  1945 гг.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День защитника Отечества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Февраль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7911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6.  Ядерный щит Родины. К 80 –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летию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постановления ГКО о начале в СССР работ по созданию атомной бомбы. Арзамас-16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Февраль-март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5613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7. Атомные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подводн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. лодки. П/л «К-19».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Сормовские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субмарины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Апрель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067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8.  «День Победы». ДПА «Приказ Победа»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Апр.-май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067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Тема 9. Заключительная. Слёт «Свистать всех наверх»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Май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1" y="-15227"/>
            <a:ext cx="775962" cy="11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3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279611" cy="182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2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Ответственные за инновационное направление и руководители инновационных отрядов в школах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56966"/>
              </p:ext>
            </p:extLst>
          </p:nvPr>
        </p:nvGraphicFramePr>
        <p:xfrm>
          <a:off x="457200" y="1600200"/>
          <a:ext cx="8229599" cy="499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2520280"/>
                <a:gridCol w="1584176"/>
                <a:gridCol w="1224136"/>
                <a:gridCol w="1306487"/>
              </a:tblGrid>
              <a:tr h="10893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Объект информации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Емейл</a:t>
                      </a:r>
                      <a:endParaRPr lang="ru-RU" dirty="0"/>
                    </a:p>
                  </a:txBody>
                  <a:tcPr/>
                </a:tc>
              </a:tr>
              <a:tr h="6311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Школа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1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Директор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55620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Ответственн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за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инновац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. работу  в ОО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0893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Руководитель отряда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9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Результат деятельности инновационной площадки: </a:t>
            </a:r>
            <a:r>
              <a:rPr lang="ru-RU" sz="2800" b="1" dirty="0">
                <a:solidFill>
                  <a:schemeClr val="bg1"/>
                </a:solidFill>
              </a:rPr>
              <a:t>продукт по воспитательным </a:t>
            </a:r>
            <a:r>
              <a:rPr lang="ru-RU" sz="2800" b="1" dirty="0" smtClean="0">
                <a:solidFill>
                  <a:schemeClr val="bg1"/>
                </a:solidFill>
              </a:rPr>
              <a:t>практикам к 2025 году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4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Банк разработок занятий и мероприятий с обучающимися.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Банк проектов обучающихся.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Учебно-методическое пособие.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645024"/>
            <a:ext cx="4927137" cy="310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8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такое </a:t>
            </a:r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воспитательные практики???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0000"/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Воспитательные практики - </a:t>
            </a:r>
            <a:r>
              <a:rPr lang="ru-RU" b="1" dirty="0" smtClean="0">
                <a:solidFill>
                  <a:schemeClr val="bg1"/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практики ценностно-смыслового взаимодействия педагога и воспитанника, практики выращивания в человеке «собственно человеческого», организованные практики жизнедеятельности, в которых воспитанник формирует ценностно-смысловое отношение к миру, к другим и к </a:t>
            </a:r>
            <a:r>
              <a:rPr lang="ru-RU" b="1" dirty="0" smtClean="0">
                <a:solidFill>
                  <a:schemeClr val="bg1"/>
                </a:solidFill>
              </a:rPr>
              <a:t>себе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воспитательных практик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Экскурсии</a:t>
            </a:r>
            <a:r>
              <a:rPr lang="ru-RU" b="1" dirty="0">
                <a:solidFill>
                  <a:schemeClr val="bg1"/>
                </a:solidFill>
              </a:rPr>
              <a:t>, экспедиции, </a:t>
            </a:r>
            <a:r>
              <a:rPr lang="ru-RU" b="1" dirty="0" smtClean="0">
                <a:solidFill>
                  <a:schemeClr val="bg1"/>
                </a:solidFill>
              </a:rPr>
              <a:t>походы;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Действующее на базе школы детское общественное </a:t>
            </a:r>
            <a:r>
              <a:rPr lang="ru-RU" b="1" dirty="0" smtClean="0">
                <a:solidFill>
                  <a:schemeClr val="bg1"/>
                </a:solidFill>
              </a:rPr>
              <a:t>движение.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Организация  </a:t>
            </a:r>
            <a:r>
              <a:rPr lang="ru-RU" b="1" dirty="0">
                <a:solidFill>
                  <a:schemeClr val="bg1"/>
                </a:solidFill>
              </a:rPr>
              <a:t>общественно полезных дел, дающих детям возможность </a:t>
            </a:r>
            <a:r>
              <a:rPr lang="ru-RU" b="1" dirty="0" smtClean="0">
                <a:solidFill>
                  <a:schemeClr val="bg1"/>
                </a:solidFill>
              </a:rPr>
              <a:t>получить важный </a:t>
            </a:r>
            <a:r>
              <a:rPr lang="ru-RU" b="1" dirty="0">
                <a:solidFill>
                  <a:schemeClr val="bg1"/>
                </a:solidFill>
              </a:rPr>
              <a:t>для их личностного развития опыт </a:t>
            </a:r>
            <a:r>
              <a:rPr lang="ru-RU" b="1" dirty="0" smtClean="0">
                <a:solidFill>
                  <a:schemeClr val="bg1"/>
                </a:solidFill>
              </a:rPr>
              <a:t>осуществления </a:t>
            </a:r>
            <a:r>
              <a:rPr lang="ru-RU" b="1" dirty="0">
                <a:solidFill>
                  <a:schemeClr val="bg1"/>
                </a:solidFill>
              </a:rPr>
              <a:t>дел, направленных на </a:t>
            </a:r>
            <a:r>
              <a:rPr lang="ru-RU" b="1" dirty="0" smtClean="0">
                <a:solidFill>
                  <a:schemeClr val="bg1"/>
                </a:solidFill>
              </a:rPr>
              <a:t>помощь другим </a:t>
            </a:r>
            <a:r>
              <a:rPr lang="ru-RU" b="1" dirty="0">
                <a:solidFill>
                  <a:schemeClr val="bg1"/>
                </a:solidFill>
              </a:rPr>
              <a:t>людям, своей школе, обществу в </a:t>
            </a:r>
            <a:r>
              <a:rPr lang="ru-RU" b="1" dirty="0" smtClean="0">
                <a:solidFill>
                  <a:schemeClr val="bg1"/>
                </a:solidFill>
              </a:rPr>
              <a:t>целом.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Сотрудничество с ветеранскими организациями.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Поддержка  </a:t>
            </a:r>
            <a:r>
              <a:rPr lang="ru-RU" b="1" dirty="0">
                <a:solidFill>
                  <a:schemeClr val="bg1"/>
                </a:solidFill>
              </a:rPr>
              <a:t>и развитие в детском объединении его традиций и ритуалов, формирующих у ребенка чувство общности с другими его членами, чувство причастности к тому</a:t>
            </a:r>
            <a:r>
              <a:rPr lang="ru-RU" b="1" dirty="0" smtClean="0">
                <a:solidFill>
                  <a:schemeClr val="bg1"/>
                </a:solidFill>
              </a:rPr>
              <a:t>, что </a:t>
            </a:r>
            <a:r>
              <a:rPr lang="ru-RU" b="1" dirty="0">
                <a:solidFill>
                  <a:schemeClr val="bg1"/>
                </a:solidFill>
              </a:rPr>
              <a:t>происходит в </a:t>
            </a:r>
            <a:r>
              <a:rPr lang="ru-RU" b="1" dirty="0" smtClean="0">
                <a:solidFill>
                  <a:schemeClr val="bg1"/>
                </a:solidFill>
              </a:rPr>
              <a:t>объединении.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Школьный </a:t>
            </a:r>
            <a:r>
              <a:rPr lang="ru-RU" b="1" dirty="0" smtClean="0">
                <a:solidFill>
                  <a:schemeClr val="bg1"/>
                </a:solidFill>
              </a:rPr>
              <a:t>музей «Военно-морская слава нижегородцев».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Военно-патриотический клуб </a:t>
            </a:r>
            <a:r>
              <a:rPr lang="ru-RU" b="1" dirty="0" smtClean="0">
                <a:solidFill>
                  <a:schemeClr val="bg1"/>
                </a:solidFill>
              </a:rPr>
              <a:t>«Выбор».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Фестиваль и концерты морской и патриотической песни.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Создание видеороликов гражданско-патриотической направленности. Патриотическая реклама……………………………. 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Участники инновационной площадки – члены АДМОНН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№ 44 с </a:t>
            </a:r>
            <a:r>
              <a:rPr lang="ru-RU" b="1" dirty="0" err="1" smtClean="0">
                <a:solidFill>
                  <a:schemeClr val="bg1"/>
                </a:solidFill>
              </a:rPr>
              <a:t>уиоп</a:t>
            </a:r>
            <a:r>
              <a:rPr lang="ru-RU" b="1" dirty="0" smtClean="0">
                <a:solidFill>
                  <a:schemeClr val="bg1"/>
                </a:solidFill>
              </a:rPr>
              <a:t>; «Наследники победы под Андреевским флагом»;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№ 52 «Морячок»;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№ </a:t>
            </a:r>
            <a:r>
              <a:rPr lang="ru-RU" b="1" dirty="0" smtClean="0">
                <a:solidFill>
                  <a:schemeClr val="bg1"/>
                </a:solidFill>
              </a:rPr>
              <a:t>70 с </a:t>
            </a:r>
            <a:r>
              <a:rPr lang="ru-RU" b="1" dirty="0" err="1" smtClean="0">
                <a:solidFill>
                  <a:schemeClr val="bg1"/>
                </a:solidFill>
              </a:rPr>
              <a:t>уиоп</a:t>
            </a:r>
            <a:r>
              <a:rPr lang="ru-RU" b="1" dirty="0" smtClean="0">
                <a:solidFill>
                  <a:schemeClr val="bg1"/>
                </a:solidFill>
              </a:rPr>
              <a:t> «Выбор»;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№ 131……………………………………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№ 179 «Подвиг», </a:t>
            </a:r>
            <a:r>
              <a:rPr lang="ru-RU" b="1" dirty="0">
                <a:solidFill>
                  <a:schemeClr val="bg1"/>
                </a:solidFill>
              </a:rPr>
              <a:t>«ПересвѣтЪ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Шк</a:t>
            </a:r>
            <a:r>
              <a:rPr lang="ru-RU" b="1" dirty="0" smtClean="0">
                <a:solidFill>
                  <a:schemeClr val="bg1"/>
                </a:solidFill>
              </a:rPr>
              <a:t>. № </a:t>
            </a:r>
            <a:r>
              <a:rPr lang="ru-RU" b="1" dirty="0">
                <a:solidFill>
                  <a:schemeClr val="bg1"/>
                </a:solidFill>
              </a:rPr>
              <a:t>6 с кадетскими классами. Кстово 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Кстовские</a:t>
            </a:r>
            <a:r>
              <a:rPr lang="ru-RU" b="1" dirty="0" smtClean="0">
                <a:solidFill>
                  <a:schemeClr val="bg1"/>
                </a:solidFill>
              </a:rPr>
              <a:t> речники»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ДДТ им. В.П. Чкалова «Морские волчата»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59" y="2132856"/>
            <a:ext cx="1732894" cy="24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9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bg1"/>
                </a:solidFill>
              </a:rPr>
              <a:t>Ассоциация  </a:t>
            </a:r>
            <a:r>
              <a:rPr lang="ru-RU" sz="3100" b="1" dirty="0">
                <a:solidFill>
                  <a:schemeClr val="bg1"/>
                </a:solidFill>
              </a:rPr>
              <a:t>детских морских </a:t>
            </a:r>
            <a:r>
              <a:rPr lang="ru-RU" sz="3100" b="1" dirty="0" smtClean="0">
                <a:solidFill>
                  <a:schemeClr val="bg1"/>
                </a:solidFill>
              </a:rPr>
              <a:t>объединений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  </a:t>
            </a:r>
            <a:r>
              <a:rPr lang="ru-RU" sz="3100" b="1" dirty="0">
                <a:solidFill>
                  <a:schemeClr val="bg1"/>
                </a:solidFill>
              </a:rPr>
              <a:t>Нижнего Новгорода (АДМОНН</a:t>
            </a:r>
            <a:r>
              <a:rPr lang="ru-RU" sz="3100" b="1" dirty="0"/>
              <a:t>)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2016 </a:t>
            </a:r>
            <a:r>
              <a:rPr lang="ru-RU" b="1" dirty="0" smtClean="0">
                <a:solidFill>
                  <a:schemeClr val="bg1"/>
                </a:solidFill>
              </a:rPr>
              <a:t>г.</a:t>
            </a:r>
            <a:r>
              <a:rPr lang="ru-RU" dirty="0" smtClean="0">
                <a:solidFill>
                  <a:schemeClr val="bg1"/>
                </a:solidFill>
              </a:rPr>
              <a:t>  - </a:t>
            </a:r>
            <a:r>
              <a:rPr lang="ru-RU" b="1" dirty="0" smtClean="0">
                <a:solidFill>
                  <a:schemeClr val="bg1"/>
                </a:solidFill>
              </a:rPr>
              <a:t>создание Ассоциации  </a:t>
            </a:r>
            <a:r>
              <a:rPr lang="ru-RU" b="1" dirty="0">
                <a:solidFill>
                  <a:schemeClr val="bg1"/>
                </a:solidFill>
              </a:rPr>
              <a:t>детских морских объединений города Нижнего Новгорода (АДМОНН) – </a:t>
            </a:r>
            <a:r>
              <a:rPr lang="ru-RU" b="1" dirty="0" smtClean="0">
                <a:solidFill>
                  <a:schemeClr val="bg1"/>
                </a:solidFill>
              </a:rPr>
              <a:t>сообщества, </a:t>
            </a:r>
            <a:r>
              <a:rPr lang="ru-RU" b="1" dirty="0">
                <a:solidFill>
                  <a:schemeClr val="bg1"/>
                </a:solidFill>
              </a:rPr>
              <a:t>которое объединяет    обучающихся,  занимающихся во внеурочное время по тематике, связанной с  Российским Военно-Морским Флотом и работающее в тесном содружестве с нижегородскими ветеранскими </a:t>
            </a:r>
            <a:r>
              <a:rPr lang="ru-RU" b="1" dirty="0" smtClean="0">
                <a:solidFill>
                  <a:schemeClr val="bg1"/>
                </a:solidFill>
              </a:rPr>
              <a:t>организациями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5" y="20349"/>
            <a:ext cx="946211" cy="13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0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ПАРТНЁРЫ АДМОНН: 2016-2022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 прошедшие шесть лет деятельности  сложилась   система  работы, направленная на гражданско-патриотическое воспитание   обучающихся. Ассоциация установила тесное сотрудничество с Нижегородским институтом развития образования, с НООО «Ветераны Флота», с Нижегородским отделением ГОО РФ «Ветераны подразделений особого риска», с организацией «Жители блокадного Ленинграда» города Нижнего Новгорода, с отделом образования и </a:t>
            </a:r>
            <a:r>
              <a:rPr lang="ru-RU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катехизации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Нижегородской епархии, с Нижегородской духовной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семинарией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" y="58595"/>
            <a:ext cx="869375" cy="124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058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1344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Программа инновационной площадки «Патриотическое  воспитание обучающихся» «Героические страницы военно-морского  прошлого России на фоне  Нижегородской истории»</vt:lpstr>
      <vt:lpstr>Приказ НИРО об инновационной деятельности № 224 от 31.08.2022 </vt:lpstr>
      <vt:lpstr>Ответственные за инновационное направление и руководители инновационных отрядов в школах</vt:lpstr>
      <vt:lpstr>Результат деятельности инновационной площадки: продукт по воспитательным практикам к 2025 году </vt:lpstr>
      <vt:lpstr>ЧТО такое - воспитательные практики??? </vt:lpstr>
      <vt:lpstr>Виды воспитательных практик</vt:lpstr>
      <vt:lpstr>Участники инновационной площадки – члены АДМОНН </vt:lpstr>
      <vt:lpstr> Ассоциация  детских морских объединений    Нижнего Новгорода (АДМОНН)  </vt:lpstr>
      <vt:lpstr>ПАРТНЁРЫ АДМОНН: 2016-2022</vt:lpstr>
      <vt:lpstr>Знаменательные даты  на 2022-2025 гг.  для площадки  «Героические страницы военно-морского  прошлого России на фоне  Нижегородской истории»</vt:lpstr>
      <vt:lpstr>Связь юбилейных событий с Нижегородской историей </vt:lpstr>
      <vt:lpstr>Новизна программы </vt:lpstr>
      <vt:lpstr>Цель программы: </vt:lpstr>
      <vt:lpstr>Задачи программы:</vt:lpstr>
      <vt:lpstr>Формы работы  с адмонновцами </vt:lpstr>
      <vt:lpstr>Взаимодействие с социокультурной средой</vt:lpstr>
      <vt:lpstr> Храмы Нижнего Новгорода - места исторической памяти: </vt:lpstr>
      <vt:lpstr>Государственные  и школьные музеи, с которыми необходимо сотрудничать АДМОНН</vt:lpstr>
      <vt:lpstr> Социально - значимые  практические дела   </vt:lpstr>
      <vt:lpstr>Календарно-тематическое планирование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инновационной площадки «Патриотическое  воспитание …….»</dc:title>
  <dc:creator>Admin</dc:creator>
  <cp:lastModifiedBy>Admin</cp:lastModifiedBy>
  <cp:revision>30</cp:revision>
  <dcterms:created xsi:type="dcterms:W3CDTF">2022-09-07T13:43:09Z</dcterms:created>
  <dcterms:modified xsi:type="dcterms:W3CDTF">2022-09-08T09:28:35Z</dcterms:modified>
</cp:coreProperties>
</file>