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76" autoAdjust="0"/>
  </p:normalViewPr>
  <p:slideViewPr>
    <p:cSldViewPr>
      <p:cViewPr>
        <p:scale>
          <a:sx n="107" d="100"/>
          <a:sy n="107" d="100"/>
        </p:scale>
        <p:origin x="-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уч.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62</c:v>
                </c:pt>
                <c:pt idx="2">
                  <c:v>62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 уч.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53</c:v>
                </c:pt>
                <c:pt idx="2">
                  <c:v>42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2013-2014 уч.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</c:v>
                </c:pt>
                <c:pt idx="1">
                  <c:v>64</c:v>
                </c:pt>
                <c:pt idx="2">
                  <c:v>65</c:v>
                </c:pt>
                <c:pt idx="3">
                  <c:v>68</c:v>
                </c:pt>
              </c:numCache>
            </c:numRef>
          </c:val>
        </c:ser>
        <c:shape val="cylinder"/>
        <c:axId val="45383040"/>
        <c:axId val="45405312"/>
        <c:axId val="0"/>
      </c:bar3DChart>
      <c:catAx>
        <c:axId val="45383040"/>
        <c:scaling>
          <c:orientation val="minMax"/>
        </c:scaling>
        <c:axPos val="b"/>
        <c:tickLblPos val="nextTo"/>
        <c:crossAx val="45405312"/>
        <c:crosses val="autoZero"/>
        <c:auto val="1"/>
        <c:lblAlgn val="ctr"/>
        <c:lblOffset val="100"/>
      </c:catAx>
      <c:valAx>
        <c:axId val="45405312"/>
        <c:scaling>
          <c:orientation val="minMax"/>
        </c:scaling>
        <c:axPos val="l"/>
        <c:majorGridlines/>
        <c:numFmt formatCode="General" sourceLinked="1"/>
        <c:tickLblPos val="nextTo"/>
        <c:crossAx val="453830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50.5</c:v>
                </c:pt>
              </c:numCache>
            </c:numRef>
          </c:val>
        </c:ser>
        <c:shape val="cone"/>
        <c:axId val="45476096"/>
        <c:axId val="46366720"/>
        <c:axId val="45445120"/>
      </c:bar3DChart>
      <c:catAx>
        <c:axId val="45476096"/>
        <c:scaling>
          <c:orientation val="minMax"/>
        </c:scaling>
        <c:axPos val="b"/>
        <c:tickLblPos val="nextTo"/>
        <c:crossAx val="46366720"/>
        <c:crosses val="autoZero"/>
        <c:auto val="1"/>
        <c:lblAlgn val="ctr"/>
        <c:lblOffset val="100"/>
      </c:catAx>
      <c:valAx>
        <c:axId val="46366720"/>
        <c:scaling>
          <c:orientation val="minMax"/>
        </c:scaling>
        <c:axPos val="l"/>
        <c:majorGridlines/>
        <c:numFmt formatCode="General" sourceLinked="1"/>
        <c:tickLblPos val="nextTo"/>
        <c:crossAx val="45476096"/>
        <c:crosses val="autoZero"/>
        <c:crossBetween val="between"/>
      </c:valAx>
      <c:serAx>
        <c:axId val="45445120"/>
        <c:scaling>
          <c:orientation val="minMax"/>
        </c:scaling>
        <c:axPos val="b"/>
        <c:tickLblPos val="nextTo"/>
        <c:crossAx val="46366720"/>
        <c:crosses val="autoZero"/>
      </c:ser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8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4410528459800777E-2"/>
          <c:w val="0.5899312079134521"/>
          <c:h val="0.78922017923934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спарвились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127768672527136"/>
          <c:y val="0.24342723493685892"/>
          <c:w val="0.41872231327472886"/>
          <c:h val="0.3638380457726920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2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19"/>
          </c:dPt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296379349662882"/>
          <c:y val="0.54012129282932553"/>
          <c:w val="0.45394200839282978"/>
          <c:h val="0.383871011329071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486230125977968"/>
          <c:y val="0.35516764477149593"/>
          <c:w val="0.38815821138704165"/>
          <c:h val="0.5136537116790947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2013-2014 учебный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2013-2014 учебный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hape val="box"/>
        <c:axId val="135021696"/>
        <c:axId val="135023232"/>
        <c:axId val="0"/>
      </c:bar3DChart>
      <c:catAx>
        <c:axId val="135021696"/>
        <c:scaling>
          <c:orientation val="minMax"/>
        </c:scaling>
        <c:axPos val="b"/>
        <c:tickLblPos val="nextTo"/>
        <c:crossAx val="135023232"/>
        <c:crosses val="autoZero"/>
        <c:auto val="1"/>
        <c:lblAlgn val="ctr"/>
        <c:lblOffset val="100"/>
      </c:catAx>
      <c:valAx>
        <c:axId val="135023232"/>
        <c:scaling>
          <c:orientation val="minMax"/>
        </c:scaling>
        <c:axPos val="l"/>
        <c:majorGridlines/>
        <c:numFmt formatCode="General" sourceLinked="1"/>
        <c:tickLblPos val="nextTo"/>
        <c:crossAx val="1350216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9828-0C5B-4C48-8725-B6C30A8E367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4261-E6B9-401C-AA57-1B69F3A2C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4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0531-F546-462A-86CA-6A6C326F7CC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53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6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0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30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3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51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14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03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9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60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2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3AC7-C365-42A9-875F-F129BA4D5E24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045D-29E0-4AA8-ADC0-C87C9624A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2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48827"/>
            <a:ext cx="4392488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Воспитание нравственного, ответственного, инициативного и компетентного гражданина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325"/>
            <a:ext cx="3810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079"/>
            <a:ext cx="4184031" cy="38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0751" y="345400"/>
            <a:ext cx="470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Задача школы: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5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268760"/>
            <a:ext cx="4608512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выпускников, справившихся с заданиями А16 и А17 ЕГЭ по истории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1055044"/>
              </p:ext>
            </p:extLst>
          </p:nvPr>
        </p:nvGraphicFramePr>
        <p:xfrm>
          <a:off x="0" y="0"/>
          <a:ext cx="440283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83944670"/>
              </p:ext>
            </p:extLst>
          </p:nvPr>
        </p:nvGraphicFramePr>
        <p:xfrm>
          <a:off x="1691680" y="1844824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354588993"/>
              </p:ext>
            </p:extLst>
          </p:nvPr>
        </p:nvGraphicFramePr>
        <p:xfrm>
          <a:off x="4355976" y="4077072"/>
          <a:ext cx="44877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904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организовать полноценное гражданское и патриотическое воспитание учеников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r8MLHn9DbE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-20000"/>
          </a:blip>
          <a:srcRect/>
          <a:stretch>
            <a:fillRect/>
          </a:stretch>
        </p:blipFill>
        <p:spPr bwMode="auto">
          <a:xfrm>
            <a:off x="1547664" y="1844824"/>
            <a:ext cx="6396203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38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воинской славы – главный праздник!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5422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011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Реализаторы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66389"/>
            <a:ext cx="2122327" cy="31834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0746" y="1459820"/>
            <a:ext cx="2157202" cy="31439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05264"/>
            <a:ext cx="223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0163" y="1461070"/>
            <a:ext cx="2215326" cy="3141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4068" y="4754647"/>
            <a:ext cx="280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Гуляева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Николаевна,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90071" y="4779038"/>
            <a:ext cx="2809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Саксина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Александровна,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</a:t>
            </a:r>
            <a:endParaRPr lang="ru-RU" sz="2000" i="1" dirty="0" smtClean="0"/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764524"/>
            <a:ext cx="2809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Федотова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Сергеевна,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</a:t>
            </a:r>
            <a:endParaRPr lang="ru-RU" sz="2000" i="1" dirty="0" smtClean="0"/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1" y="1447276"/>
            <a:ext cx="1882502" cy="31690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186404" y="4743435"/>
            <a:ext cx="2809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Капустина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Леонидовна,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Завуч по учебно-воспитательной работе</a:t>
            </a:r>
            <a:endParaRPr lang="ru-RU" sz="2000" i="1" dirty="0" smtClean="0"/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2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5306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«Кто забывает уроки истории, обречён на их повторение»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88640"/>
            <a:ext cx="4334131" cy="52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7" y="5949280"/>
            <a:ext cx="433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Дж.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Сантаяна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8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преподавания истории в школе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" t="1907" r="2860"/>
          <a:stretch/>
        </p:blipFill>
        <p:spPr bwMode="auto">
          <a:xfrm>
            <a:off x="827584" y="1640667"/>
            <a:ext cx="7632848" cy="5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9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09563"/>
            <a:ext cx="9236076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2270" y="2967335"/>
            <a:ext cx="97085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Инновационная площадка НИРО 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Факультативные и элективные курсы</a:t>
            </a:r>
          </a:p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«Дни воинской славы России»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402832" cy="4741987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Иткин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Эдуард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Самуилович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dirty="0"/>
              <a:t>с</a:t>
            </a:r>
            <a:r>
              <a:rPr lang="ru-RU" dirty="0" smtClean="0"/>
              <a:t>тарший научный сотрудник </a:t>
            </a:r>
          </a:p>
          <a:p>
            <a:pPr marL="0" indent="0" algn="ctr">
              <a:buNone/>
            </a:pPr>
            <a:r>
              <a:rPr lang="ru-RU" dirty="0" smtClean="0"/>
              <a:t>ГБОУ ДПО НИРО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719"/>
            <a:ext cx="3888432" cy="52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3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144" y="1124744"/>
            <a:ext cx="5328592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Углубленное изучение международных отношений России с зарубежными странами в </a:t>
            </a:r>
            <a:r>
              <a:rPr lang="en-US" dirty="0" smtClean="0"/>
              <a:t>XIII-XX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Подробно изучаются аспекты отечественной военной истории</a:t>
            </a:r>
          </a:p>
          <a:p>
            <a:r>
              <a:rPr lang="ru-RU" dirty="0" smtClean="0"/>
              <a:t>Подробное изучение событий основных </a:t>
            </a:r>
            <a:r>
              <a:rPr lang="ru-RU" dirty="0"/>
              <a:t>б</a:t>
            </a:r>
            <a:r>
              <a:rPr lang="ru-RU" dirty="0" smtClean="0"/>
              <a:t>итв</a:t>
            </a:r>
          </a:p>
          <a:p>
            <a:r>
              <a:rPr lang="ru-RU" dirty="0" smtClean="0"/>
              <a:t>Работа с персоналиями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837831" cy="285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84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обучения учащихся 6-10 классах по истории с 2011 по 2014 уч. гг.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614615"/>
              </p:ext>
            </p:extLst>
          </p:nvPr>
        </p:nvGraphicFramePr>
        <p:xfrm>
          <a:off x="107504" y="1600200"/>
          <a:ext cx="8856984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11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 курса «ДВСР» посвящена событиям Великой Отечественной войны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725" y="1844824"/>
            <a:ext cx="4486275" cy="5013176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Возможность работать с документами и иллюстрациями</a:t>
            </a:r>
          </a:p>
          <a:p>
            <a:r>
              <a:rPr lang="ru-RU" dirty="0" smtClean="0"/>
              <a:t>Проблемные и оценочные задания</a:t>
            </a:r>
          </a:p>
          <a:p>
            <a:r>
              <a:rPr lang="ru-RU" dirty="0" smtClean="0"/>
              <a:t>Основа для подготовки к ЕГЭ по истории (задания А16 и А17)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657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по истории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5600214"/>
              </p:ext>
            </p:extLst>
          </p:nvPr>
        </p:nvGraphicFramePr>
        <p:xfrm>
          <a:off x="0" y="1600200"/>
          <a:ext cx="91440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519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203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«Кто забывает уроки истории, обречён на их повторение»</vt:lpstr>
      <vt:lpstr>Проблемы преподавания истории в школе</vt:lpstr>
      <vt:lpstr>Слайд 4</vt:lpstr>
      <vt:lpstr>Автор программы:</vt:lpstr>
      <vt:lpstr>Достоинства программы:</vt:lpstr>
      <vt:lpstr>Качество обучения учащихся 6-10 классах по истории с 2011 по 2014 уч. гг.</vt:lpstr>
      <vt:lpstr>2 часть курса «ДВСР» посвящена событиям Великой Отечественной войны</vt:lpstr>
      <vt:lpstr>Средний балл ЕГЭ по истории </vt:lpstr>
      <vt:lpstr>% выпускников, справившихся с заданиями А16 и А17 ЕГЭ по истории</vt:lpstr>
      <vt:lpstr>Позволяет организовать полноценное гражданское и патриотическое воспитание учеников</vt:lpstr>
      <vt:lpstr>День воинской славы – главный праздник!</vt:lpstr>
      <vt:lpstr>Реализаторы программы: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</cp:lastModifiedBy>
  <cp:revision>9</cp:revision>
  <dcterms:created xsi:type="dcterms:W3CDTF">2014-10-30T06:35:33Z</dcterms:created>
  <dcterms:modified xsi:type="dcterms:W3CDTF">2015-06-18T07:21:01Z</dcterms:modified>
</cp:coreProperties>
</file>